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93" r:id="rId10"/>
    <p:sldId id="268" r:id="rId11"/>
    <p:sldId id="298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95" r:id="rId20"/>
    <p:sldId id="276" r:id="rId21"/>
    <p:sldId id="296" r:id="rId22"/>
    <p:sldId id="277" r:id="rId23"/>
    <p:sldId id="278" r:id="rId24"/>
    <p:sldId id="297" r:id="rId25"/>
    <p:sldId id="279" r:id="rId26"/>
    <p:sldId id="280" r:id="rId27"/>
    <p:sldId id="282" r:id="rId28"/>
    <p:sldId id="294" r:id="rId29"/>
    <p:sldId id="283" r:id="rId30"/>
    <p:sldId id="281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59" r:id="rId39"/>
    <p:sldId id="265" r:id="rId40"/>
    <p:sldId id="266" r:id="rId41"/>
    <p:sldId id="292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9D9DD2"/>
    <a:srgbClr val="FFFF66"/>
    <a:srgbClr val="FF73AC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386" autoAdjust="0"/>
    <p:restoredTop sz="82180" autoAdjust="0"/>
  </p:normalViewPr>
  <p:slideViewPr>
    <p:cSldViewPr>
      <p:cViewPr>
        <p:scale>
          <a:sx n="180" d="100"/>
          <a:sy n="180" d="100"/>
        </p:scale>
        <p:origin x="-78" y="18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3/29/2011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0F845E-D09C-46BF-9130-EFBA22D1A418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9173074-13A7-4F3E-9C45-027544BEF357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3F6BED3-1978-43FA-B52F-F63BC1530E6F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0D6928-C87C-411E-8281-8F0C49D587FD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9E609F-F48E-4BF1-B238-579F2850EEDE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EB8633-1316-4E04-8FF9-230A83959DAB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0B87EC-5DC8-466F-A8EC-204A8A3F0094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86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FEF505-A019-48B2-8510-44AC108B0CFF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22EF79-D95E-4171-858D-44FDF3F4CAC3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20C4ED-8580-44C5-A74D-DE0A8E40590A}" type="slidenum">
              <a:rPr lang="en-US" sz="1200"/>
              <a:pPr algn="r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FEB81F-C95C-493E-9ACD-CCD1F7F26EDD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28468A-A727-4BC0-BD0A-8253A333A68F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822A6E-6AF0-42A3-B850-9B102FBAFEEF}" type="slidenum">
              <a:rPr lang="en-US" sz="1200"/>
              <a:pPr algn="r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86A629-0E1C-4131-85D0-F9020ADB8A77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ABCBB5-6FA9-46C4-86E3-2F1D96CB96FD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431581-C5AF-498E-838E-481D85E8EAA7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E22E0-3D45-4A03-BB5F-5DF269FD7875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60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59D0C62-9291-4FBB-9B63-84AF3590D1A6}" type="slidenum">
              <a:rPr lang="en-US" sz="1200"/>
              <a:pPr algn="r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unstable.wmv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stable.wmv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Carotid Plaque Characterization with Medical Ultrasound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Under the supervision of Dr. Tomy 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Varghese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 dissertation submitted in partial fulfillment of the requirements for the degree of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Doctor of Philosophy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(Department 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of Biomedical 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Engineering)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7,  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2011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Specific Aims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1: Non-invasive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ultrasonic carotid plaque strain imaging for stroke risk assessment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2: </a:t>
            </a:r>
            <a:r>
              <a:rPr lang="en-US" sz="2400" i="1" dirty="0" smtClean="0">
                <a:solidFill>
                  <a:srgbClr val="FFFF66"/>
                </a:solidFill>
                <a:latin typeface="Bitstream Vera Sans" pitchFamily="34" charset="0"/>
              </a:rPr>
              <a:t>In vitro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 ultrasonic high frequency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plaque characterization.</a:t>
            </a:r>
          </a:p>
          <a:p>
            <a:pPr marL="457200" lvl="1" indent="0" eaLnBrk="1" hangingPunct="1"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3: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detection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434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Displacement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0.0833 C -0.17257 0.2249 -0.33264 0.36673 -0.39757 0.43314 C -0.4625 0.49954 -0.40695 0.47501 -0.40139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53 0.03979 C -0.17812 0.1814 -0.33819 0.32323 -0.40312 0.38963 C -0.46805 0.45604 -0.4125 0.43151 -0.40694 0.43822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0.00556 C -0.17257 0.13604 -0.33264 0.27788 -0.39757 0.34428 C -0.4625 0.41069 -0.40695 0.38616 -0.40139 0.39287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0.08885 C -0.17257 0.05275 -0.33264 0.19482 -0.39757 0.26122 C -0.4625 0.32763 -0.40695 0.3031 -0.40139 0.30981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0.17746 C -0.17257 -0.03586 -0.33264 0.10597 -0.39757 0.17238 C -0.4625 0.23878 -0.40695 0.21426 -0.40139 0.22097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53 -0.0509 C -0.17812 0.0907 -0.33819 0.23253 -0.40312 0.29894 C -0.46805 0.36534 -0.4125 0.34082 -0.40694 0.34753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53 -0.1342 C -0.17812 0.0074 -0.33819 0.14923 -0.40312 0.21564 C -0.46805 0.28227 -0.4125 0.25752 -0.40694 0.26423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343400"/>
            <a:ext cx="8229600" cy="1401763"/>
          </a:xfrm>
        </p:spPr>
        <p:txBody>
          <a:bodyPr/>
          <a:lstStyle/>
          <a:p>
            <a:pPr marL="290513" indent="-290513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Ongoing study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of patients undergoing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carotid endarterectomy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buFontTx/>
              <a:buNone/>
            </a:pPr>
            <a:endParaRPr lang="en-US" sz="1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Both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symptomatic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and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asymptomatic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patients are scanned prior to surgery.</a:t>
            </a:r>
          </a:p>
        </p:txBody>
      </p:sp>
      <p:pic>
        <p:nvPicPr>
          <p:cNvPr id="1638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7" descr="hshi_bmode"/>
          <p:cNvPicPr>
            <a:picLocks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112838" y="1600200"/>
            <a:ext cx="2727325" cy="2185988"/>
          </a:xfrm>
          <a:noFill/>
        </p:spPr>
      </p:pic>
      <p:pic>
        <p:nvPicPr>
          <p:cNvPr id="16390" name="Picture 8" descr="hshi_strain"/>
          <p:cNvPicPr>
            <a:picLocks noChangeAspect="1" noChangeArrowheads="1"/>
          </p:cNvPicPr>
          <p:nvPr>
            <p:ph sz="quarter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5165725" y="1600200"/>
            <a:ext cx="3001963" cy="2185988"/>
          </a:xfrm>
          <a:noFill/>
        </p:spPr>
      </p:pic>
      <p:sp>
        <p:nvSpPr>
          <p:cNvPr id="16391" name="Text Box 9"/>
          <p:cNvSpPr txBox="1">
            <a:spLocks noChangeArrowheads="1"/>
          </p:cNvSpPr>
          <p:nvPr/>
        </p:nvSpPr>
        <p:spPr bwMode="auto">
          <a:xfrm>
            <a:off x="1981200" y="3810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16392" name="Text Box 10"/>
          <p:cNvSpPr txBox="1">
            <a:spLocks noChangeArrowheads="1"/>
          </p:cNvSpPr>
          <p:nvPr/>
        </p:nvSpPr>
        <p:spPr bwMode="auto">
          <a:xfrm>
            <a:off x="60960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Strain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304800" y="5943600"/>
            <a:ext cx="75438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Images taken from H. Shi, C. Mitchell, M. McCormick, M. Kliewer, R. Dempsey, and T. Varghese.  Preliminary </a:t>
            </a:r>
            <a:r>
              <a:rPr lang="en-US" sz="1400" i="1">
                <a:solidFill>
                  <a:srgbClr val="E6E6E6"/>
                </a:solidFill>
              </a:rPr>
              <a:t>in vivo</a:t>
            </a:r>
            <a:r>
              <a:rPr lang="en-US" sz="1400">
                <a:solidFill>
                  <a:srgbClr val="E6E6E6"/>
                </a:solidFill>
              </a:rPr>
              <a:t> atherosclerotic carotid plaque characterization using the accumulated axial strain and relative lateral shift strain indices.  Phys Med Biol.  53(22):6377-6394.  Oct 2008.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imaging: Beam steering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Images are collected at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three different angles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      -10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0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10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Continuous collection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at full frame rate, and two frames are collected per cardiac cycle,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gated to the QRS complex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electrocardiogram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741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6" descr="ecg_gating_color_trigger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2057400"/>
            <a:ext cx="46482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imaging: Beam steering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18435" name="Picture 8" descr="pat143_steer_bmode0"/>
          <p:cNvPicPr>
            <a:picLocks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828800"/>
            <a:ext cx="2547938" cy="2036763"/>
          </a:xfrm>
          <a:noFill/>
        </p:spPr>
      </p:pic>
      <p:pic>
        <p:nvPicPr>
          <p:cNvPr id="18436" name="Picture 10" descr="pat143_steer_bmode1"/>
          <p:cNvPicPr>
            <a:picLocks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3276600" y="1828800"/>
            <a:ext cx="2266950" cy="2114550"/>
          </a:xfrm>
          <a:noFill/>
        </p:spPr>
      </p:pic>
      <p:pic>
        <p:nvPicPr>
          <p:cNvPr id="18437" name="Picture 13" descr="pat143_steer_strain0"/>
          <p:cNvPicPr>
            <a:picLocks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228600" y="4421188"/>
            <a:ext cx="2781300" cy="1879600"/>
          </a:xfrm>
          <a:noFill/>
        </p:spPr>
      </p:pic>
      <p:pic>
        <p:nvPicPr>
          <p:cNvPr id="18438" name="Picture 4" descr="uw_black_from_pd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11" descr="pat143_steer_bmode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0" y="1828800"/>
            <a:ext cx="2743200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15" descr="pat143_steer_strain1"/>
          <p:cNvPicPr>
            <a:picLocks noChangeAspect="1" noChangeArrowheads="1"/>
          </p:cNvPicPr>
          <p:nvPr>
            <p:ph sz="quarter" idx="4"/>
          </p:nvPr>
        </p:nvPicPr>
        <p:blipFill>
          <a:blip r:embed="rId8"/>
          <a:srcRect/>
          <a:stretch>
            <a:fillRect/>
          </a:stretch>
        </p:blipFill>
        <p:spPr>
          <a:xfrm>
            <a:off x="3321050" y="4376738"/>
            <a:ext cx="2546350" cy="1955800"/>
          </a:xfrm>
          <a:noFill/>
        </p:spPr>
      </p:pic>
      <p:pic>
        <p:nvPicPr>
          <p:cNvPr id="18441" name="Picture 17" descr="pat143_steer_strain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48400" y="4446588"/>
            <a:ext cx="2743200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350838" indent="-350838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</p:txBody>
      </p:sp>
      <p:pic>
        <p:nvPicPr>
          <p:cNvPr id="1946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7" descr="apparatus"/>
          <p:cNvPicPr>
            <a:picLocks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648200" y="1649413"/>
            <a:ext cx="4038600" cy="4427537"/>
          </a:xfrm>
          <a:noFill/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105400" y="6400800"/>
            <a:ext cx="1371600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410200" y="64150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2 cm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2048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7" descr="IMG_0839"/>
          <p:cNvPicPr>
            <a:picLocks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648200" y="2347913"/>
            <a:ext cx="4038600" cy="30289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1507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IMG_0840"/>
          <p:cNvPicPr>
            <a:picLocks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4495800" y="2057400"/>
            <a:ext cx="4419600" cy="3314700"/>
          </a:xfrm>
          <a:noFill/>
        </p:spPr>
      </p:pic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457200" y="17526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>
              <a:spcBef>
                <a:spcPct val="20000"/>
              </a:spcBef>
              <a:buFontTx/>
              <a:buChar char="•"/>
            </a:pPr>
            <a:endParaRPr lang="en-US" sz="2000">
              <a:solidFill>
                <a:srgbClr val="E6E6E6"/>
              </a:solidFill>
              <a:latin typeface="Bitstream Ver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impaired movement, speech, cognition,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51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5603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5" name="un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/>
          <a:srcRect/>
          <a:stretch>
            <a:fillRect/>
          </a:stretch>
        </p:blipFill>
        <p:spPr>
          <a:xfrm>
            <a:off x="1524000" y="19050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5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6627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9" descr="pat142_b_mode_volume"/>
          <p:cNvPicPr>
            <a:picLocks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6629" name="Picture 11" descr="pat142_b_mode_slice"/>
          <p:cNvPicPr>
            <a:picLocks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" y="4144963"/>
            <a:ext cx="4038600" cy="1773237"/>
          </a:xfrm>
          <a:noFill/>
        </p:spPr>
      </p:pic>
      <p:pic>
        <p:nvPicPr>
          <p:cNvPr id="26630" name="Picture 15" descr="pat142_bsc_volume"/>
          <p:cNvPicPr>
            <a:picLocks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6631" name="Picture 16" descr="pat142_bsc_slice"/>
          <p:cNvPicPr>
            <a:picLocks noChangeAspect="1" noChangeArrowheads="1"/>
          </p:cNvPicPr>
          <p:nvPr>
            <p:ph sz="quarter" idx="4"/>
          </p:nvPr>
        </p:nvPicPr>
        <p:blipFill>
          <a:blip r:embed="rId7"/>
          <a:srcRect/>
          <a:stretch>
            <a:fillRect/>
          </a:stretch>
        </p:blipFill>
        <p:spPr>
          <a:xfrm>
            <a:off x="4648200" y="4160838"/>
            <a:ext cx="4038600" cy="1743075"/>
          </a:xfrm>
          <a:noFill/>
        </p:spPr>
      </p:pic>
      <p:sp>
        <p:nvSpPr>
          <p:cNvPr id="26632" name="Text Box 17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6633" name="Text Box 18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2133600" y="57912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133600" y="57912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62484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62484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8675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0" name="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/>
          <a:srcRect/>
          <a:stretch>
            <a:fillRect/>
          </a:stretch>
        </p:blipFill>
        <p:spPr>
          <a:xfrm>
            <a:off x="1524000" y="19812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060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6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9699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9" descr="pat144_b_mode_volume"/>
          <p:cNvPicPr>
            <a:picLocks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9701" name="Picture 11" descr="pat144_b_mode_slice"/>
          <p:cNvPicPr>
            <a:picLocks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" y="4157663"/>
            <a:ext cx="4038600" cy="1749425"/>
          </a:xfrm>
          <a:noFill/>
        </p:spPr>
      </p:pic>
      <p:pic>
        <p:nvPicPr>
          <p:cNvPr id="29702" name="Picture 13" descr="pat144_bsc_volume"/>
          <p:cNvPicPr>
            <a:picLocks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9703" name="Picture 15" descr="pat144_bsc_slice"/>
          <p:cNvPicPr>
            <a:picLocks noChangeAspect="1" noChangeArrowheads="1"/>
          </p:cNvPicPr>
          <p:nvPr>
            <p:ph sz="quarter" idx="4"/>
          </p:nvPr>
        </p:nvPicPr>
        <p:blipFill>
          <a:blip r:embed="rId7"/>
          <a:srcRect/>
          <a:stretch>
            <a:fillRect/>
          </a:stretch>
        </p:blipFill>
        <p:spPr>
          <a:xfrm>
            <a:off x="4648200" y="4152900"/>
            <a:ext cx="4038600" cy="1758950"/>
          </a:xfrm>
          <a:noFill/>
        </p:spPr>
      </p:pic>
      <p:sp>
        <p:nvSpPr>
          <p:cNvPr id="29704" name="Text Box 16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9705" name="Text Box 17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19812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19812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6248400" y="57150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6248400" y="57150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0723" name="Rectangle 10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724400"/>
            <a:ext cx="8229600" cy="1401763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Compare tissue composition areas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identified in histology planes to the high frequency US and 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strain images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24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8"/>
          <p:cNvSpPr txBox="1">
            <a:spLocks noChangeArrowheads="1"/>
          </p:cNvSpPr>
          <p:nvPr/>
        </p:nvSpPr>
        <p:spPr bwMode="auto">
          <a:xfrm>
            <a:off x="1600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Histology</a:t>
            </a:r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pic>
        <p:nvPicPr>
          <p:cNvPr id="30727" name="Picture 14" descr="pat143_histology_proximal2"/>
          <p:cNvPicPr>
            <a:picLocks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609600" y="1905000"/>
            <a:ext cx="3505200" cy="1612900"/>
          </a:xfrm>
          <a:noFill/>
        </p:spPr>
      </p:pic>
      <p:pic>
        <p:nvPicPr>
          <p:cNvPr id="30728" name="Picture 16" descr="pat143_bsc_proximal2"/>
          <p:cNvPicPr>
            <a:picLocks noChangeAspect="1" noChangeArrowheads="1"/>
          </p:cNvPicPr>
          <p:nvPr>
            <p:ph sz="quarter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4343400" y="1752600"/>
            <a:ext cx="4800600" cy="19018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Collect continuous velocity data for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1 hour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immediately following carotid ultrasound.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Reviewed by three trained observers.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High Intensity Transient Siignals (HITS) count &gt;= 1/hour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associated with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increased stroke risk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3277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Microemboli indicated by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  <a:p>
            <a:pPr marL="290513" indent="-29051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1538" y="1676400"/>
            <a:ext cx="44624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4495800" cy="46783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Custom software to address analysis challenges.</a:t>
            </a: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Peak of velocity envelope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saved to search for HITS criteria.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Unilateral velocity 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on curve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Machine detected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intensity</a:t>
            </a:r>
            <a:r>
              <a:rPr lang="en-US" sz="1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displayed as points</a:t>
            </a:r>
          </a:p>
          <a:p>
            <a:pPr lvl="1" eaLnBrk="1" hangingPunct="1">
              <a:lnSpc>
                <a:spcPct val="80000"/>
              </a:lnSpc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Marks made during acquisition that reflect motion and velocity profile status.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9" grpId="0"/>
      <p:bldP spid="2868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Presently we have 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carotid ultrasound data from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27 patients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Measurements are made transverse and longitudinally at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common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(CCA),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bulb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(ICA),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external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(ECA).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and future data collection methods have been improved: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Measurements are made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plaque’s extent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from the tip of the flow divider to termination in ICA and CCA.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Bilateral collection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of radiofrequency data.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Beam steering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Reduce scan time.</a:t>
            </a:r>
          </a:p>
        </p:txBody>
      </p:sp>
      <p:pic>
        <p:nvPicPr>
          <p:cNvPr id="3584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3" name="Picture 5" descr="max_prin_str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444875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7" descr="max_shear_strai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3857625"/>
            <a:ext cx="1419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9" descr="total_strain_energy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159250"/>
            <a:ext cx="1143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10" descr="distortional_energ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9200" y="4583113"/>
            <a:ext cx="1114425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>
                <a:solidFill>
                  <a:srgbClr val="B4B4D2"/>
                </a:solidFill>
              </a:rPr>
              <a:t>Aim 1:</a:t>
            </a:r>
            <a:r>
              <a:rPr lang="en-US" sz="4000" i="1">
                <a:solidFill>
                  <a:srgbClr val="B4B4D2"/>
                </a:solidFill>
              </a:rPr>
              <a:t> In vivo </a:t>
            </a:r>
            <a:r>
              <a:rPr lang="en-US" sz="4000">
                <a:solidFill>
                  <a:srgbClr val="B4B4D2"/>
                </a:solidFill>
              </a:rPr>
              <a:t>carotid strain imaging </a:t>
            </a:r>
            <a:br>
              <a:rPr lang="en-US" sz="4000">
                <a:solidFill>
                  <a:srgbClr val="B4B4D2"/>
                </a:solidFill>
              </a:rPr>
            </a:br>
            <a:r>
              <a:rPr lang="en-US" sz="220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8"/>
            <a:ext cx="8229600" cy="4906962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Improve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previously proposed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multi-level motion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tracking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algorithm.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Reliably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quantify lateral motion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  The enables examination of strain indices other than the maximum accumulated axial strain, such as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principal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shear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total strain energy,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distortional strain energy, </a:t>
            </a:r>
          </a:p>
          <a:p>
            <a:pPr marL="623888" lvl="1" indent="-166688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buFontTx/>
              <a:buNone/>
            </a:pPr>
            <a:endParaRPr lang="en-US" sz="800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Numerous levels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careful filtering to prevent aliasing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Estimator that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combines matching criteria performance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at each level.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Compare tissue composition areas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histology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Concatenate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volumetric slices.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Obtain second set of data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 rotated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about the catheter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to validate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integrated backscatter images.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Diffraction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Electronic noise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Pulse attenuation history changes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Patients examined with TCD following US carotid examination and following surgery.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Reliability of measurements.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Rule out alternate sources of emboli.</a:t>
            </a:r>
          </a:p>
          <a:p>
            <a:pPr marL="457200" lvl="1" indent="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Validates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strain imaging along with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Asymptomatic/symptomatic history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Histology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High frequency ultrasound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 imaging of ischemic cerebral tissue and volumetric atrophy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Cognitive performance testing.</a:t>
            </a:r>
          </a:p>
        </p:txBody>
      </p:sp>
      <p:pic>
        <p:nvPicPr>
          <p:cNvPr id="3994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Timeline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0963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896" name="Group 5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82796"/>
        </p:xfrm>
        <a:graphic>
          <a:graphicData uri="http://schemas.openxmlformats.org/drawingml/2006/table">
            <a:tbl>
              <a:tblPr/>
              <a:tblGrid>
                <a:gridCol w="990600"/>
                <a:gridCol w="419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Aim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Carotid plaque strain imaging for stroke risk assessment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In vitro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high frequency plaque characterization</a:t>
                      </a:r>
                      <a:endParaRPr kumimoji="0" 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Transcranial Doppler detection of microemboli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7159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908" name="Group 44"/>
          <p:cNvGraphicFramePr>
            <a:graphicFrameLocks noGrp="1"/>
          </p:cNvGraphicFramePr>
          <p:nvPr>
            <p:ph idx="1"/>
          </p:nvPr>
        </p:nvGraphicFramePr>
        <p:xfrm>
          <a:off x="457200" y="914400"/>
          <a:ext cx="8153400" cy="5930394"/>
        </p:xfrm>
        <a:graphic>
          <a:graphicData uri="http://schemas.openxmlformats.org/drawingml/2006/table">
            <a:tbl>
              <a:tblPr/>
              <a:tblGrid>
                <a:gridCol w="2038350"/>
                <a:gridCol w="2038350"/>
                <a:gridCol w="2038350"/>
                <a:gridCol w="2038350"/>
              </a:tblGrid>
              <a:tr h="695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Tomy Varghese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Advisor,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Carol Mitchell, Sara Baker, Bridgett Finnegan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Expert ultrasonographers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Robert Dempsey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Neurosurgeon, project leader,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Tim Hacker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VisualSonics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Mark Kliewer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Radiologist,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Tim Stiles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High frequency measurements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Jim Zagzebski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expert,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Pam Winne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Research coordinator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Beth Meyerand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Tim Hall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expert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8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Tom Yin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Hairong Shi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Mentor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Bruce Hermann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Neurologist, cognitive assessment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Shahriar Salamat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Pathology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5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Ernest Madsen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expert, phantoms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Niki Virnig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Research coordinator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group members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Medical Physics Department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Biomedical Engineering Department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Clinical Neuroengineering Training Program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Atrial fibrillation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Patent foramen ovale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20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Power Mode Doppler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3011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3013" name="Picture 43" descr="pm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1630363"/>
            <a:ext cx="5910263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accumulates in the larger arteries throughout our lives.</a:t>
            </a:r>
          </a:p>
          <a:p>
            <a:pPr marL="290513" indent="-290513" eaLnBrk="1" hangingPunct="1">
              <a:buFontTx/>
              <a:buNone/>
            </a:pPr>
            <a:endParaRPr lang="en-US" sz="1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carotid bifurcation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particularly susceptible to accumulation.</a:t>
            </a:r>
          </a:p>
          <a:p>
            <a:pPr marL="290513" indent="-290513" eaLnBrk="1" hangingPunct="1">
              <a:buFontTx/>
              <a:buNone/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Measured with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spatial gradient of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the tissue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displacement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1724</TotalTime>
  <Words>1731</Words>
  <Application>Microsoft PowerPoint</Application>
  <PresentationFormat>On-screen Show (4:3)</PresentationFormat>
  <Paragraphs>357</Paragraphs>
  <Slides>41</Slides>
  <Notes>41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Bitstream Vera Sans</vt:lpstr>
      <vt:lpstr>Default Design</vt:lpstr>
      <vt:lpstr>Carotid Plaque Characterization with Medical Ultrasound</vt:lpstr>
      <vt:lpstr>The Problem: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Proposed method for assessing Risk</vt:lpstr>
      <vt:lpstr>Specific Aims </vt:lpstr>
      <vt:lpstr>Slide 11</vt:lpstr>
      <vt:lpstr>Aim 1: In vivo carotid strain imaging  Preliminary results</vt:lpstr>
      <vt:lpstr>Aim 1: In vivo carotid strain imaging: Beam steering  Preliminary results</vt:lpstr>
      <vt:lpstr>Aim 1: In vivo carotid strain imaging: Beam steering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1: In vivo carotid strain imaging  Research Design</vt:lpstr>
      <vt:lpstr>Slide 32</vt:lpstr>
      <vt:lpstr>Aim 2: High frequency US characterization  Research Design</vt:lpstr>
      <vt:lpstr>Aim 2: High frequency US characterization  Research Design</vt:lpstr>
      <vt:lpstr>Aim 3: Transcranial Doppler  Research Design</vt:lpstr>
      <vt:lpstr>Timeline</vt:lpstr>
      <vt:lpstr>Acknowledgements</vt:lpstr>
      <vt:lpstr>Related Pathologies: Different intensities and time courses</vt:lpstr>
      <vt:lpstr>Current methods for assessing Risk </vt:lpstr>
      <vt:lpstr>Methods being investigated to assess Risk </vt:lpstr>
      <vt:lpstr>Power Mode Doppler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matt</cp:lastModifiedBy>
  <cp:revision>88</cp:revision>
  <dcterms:created xsi:type="dcterms:W3CDTF">2009-01-03T17:17:28Z</dcterms:created>
  <dcterms:modified xsi:type="dcterms:W3CDTF">2011-03-30T04:30:03Z</dcterms:modified>
</cp:coreProperties>
</file>